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</p:sldMasterIdLst>
  <p:notesMasterIdLst>
    <p:notesMasterId r:id="rId23"/>
  </p:notesMasterIdLst>
  <p:handoutMasterIdLst>
    <p:handoutMasterId r:id="rId24"/>
  </p:handoutMasterIdLst>
  <p:sldIdLst>
    <p:sldId id="281" r:id="rId2"/>
    <p:sldId id="332" r:id="rId3"/>
    <p:sldId id="334" r:id="rId4"/>
    <p:sldId id="333" r:id="rId5"/>
    <p:sldId id="335" r:id="rId6"/>
    <p:sldId id="348" r:id="rId7"/>
    <p:sldId id="340" r:id="rId8"/>
    <p:sldId id="342" r:id="rId9"/>
    <p:sldId id="346" r:id="rId10"/>
    <p:sldId id="344" r:id="rId11"/>
    <p:sldId id="347" r:id="rId12"/>
    <p:sldId id="339" r:id="rId13"/>
    <p:sldId id="349" r:id="rId14"/>
    <p:sldId id="316" r:id="rId15"/>
    <p:sldId id="317" r:id="rId16"/>
    <p:sldId id="318" r:id="rId17"/>
    <p:sldId id="319" r:id="rId18"/>
    <p:sldId id="320" r:id="rId19"/>
    <p:sldId id="321" r:id="rId20"/>
    <p:sldId id="350" r:id="rId21"/>
    <p:sldId id="274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서울남산체 B" panose="02020503020101020101" pitchFamily="18" charset="-127"/>
      <p:regular r:id="rId27"/>
      <p:bold r:id="rId28"/>
    </p:embeddedFont>
    <p:embeddedFont>
      <p:font typeface="서울남산체 EB" panose="02020503020101020101" pitchFamily="18" charset="-127"/>
      <p:regular r:id="rId29"/>
      <p:bold r:id="rId30"/>
    </p:embeddedFont>
    <p:embeddedFont>
      <p:font typeface="서울남산체 L" panose="02020503020101020101" pitchFamily="18" charset="-127"/>
      <p:regular r:id="rId31"/>
    </p:embeddedFont>
    <p:embeddedFont>
      <p:font typeface="서울남산체 M" panose="020205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FF"/>
    <a:srgbClr val="FBDBDD"/>
    <a:srgbClr val="FFB2FF"/>
    <a:srgbClr val="9999D9"/>
    <a:srgbClr val="B4B4FF"/>
    <a:srgbClr val="2E75B6"/>
    <a:srgbClr val="9090CC"/>
    <a:srgbClr val="CC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5102" autoAdjust="0"/>
  </p:normalViewPr>
  <p:slideViewPr>
    <p:cSldViewPr snapToGrid="0">
      <p:cViewPr>
        <p:scale>
          <a:sx n="75" d="100"/>
          <a:sy n="75" d="100"/>
        </p:scale>
        <p:origin x="1324" y="772"/>
      </p:cViewPr>
      <p:guideLst>
        <p:guide orient="horz" pos="2205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125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https://steemit.com/raspberrypi/@chirimenjako/gnuradio-tips-terminal-error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3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https://wiki.gnuradio.org/index.php?title=Talk:Your_First_Flowgraph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89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라디오 주파수가 콘크리트 벽을 통과하지 못하기 때문에 현관문 쪽에서 하면 잡힘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01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06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593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14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2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9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재생했을 때</a:t>
            </a:r>
            <a:r>
              <a:rPr lang="en-US" altLang="ko-KR" dirty="0"/>
              <a:t>, </a:t>
            </a:r>
            <a:r>
              <a:rPr lang="ko-KR" altLang="en-US" dirty="0"/>
              <a:t>한 가지 소리만 듣기 위해서 두 번째 </a:t>
            </a:r>
            <a:r>
              <a:rPr lang="en-US" altLang="ko-KR" dirty="0"/>
              <a:t>audio gain</a:t>
            </a:r>
            <a:r>
              <a:rPr lang="ko-KR" altLang="en-US" dirty="0"/>
              <a:t>의 기본값을 </a:t>
            </a:r>
            <a:r>
              <a:rPr lang="en-US" altLang="ko-KR" dirty="0"/>
              <a:t>0</a:t>
            </a:r>
            <a:r>
              <a:rPr lang="ko-KR" altLang="en-US" dirty="0"/>
              <a:t>으로 수정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51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많은 </a:t>
            </a:r>
            <a:r>
              <a:rPr lang="en-US" altLang="ko-KR" dirty="0"/>
              <a:t>station</a:t>
            </a:r>
            <a:r>
              <a:rPr lang="ko-KR" altLang="en-US" dirty="0"/>
              <a:t>을 추가할 수도 있지만 너무 많이 추가하면 </a:t>
            </a:r>
            <a:r>
              <a:rPr lang="en-US" altLang="ko-KR" dirty="0"/>
              <a:t>CPU </a:t>
            </a:r>
            <a:r>
              <a:rPr lang="ko-KR" altLang="en-US" dirty="0"/>
              <a:t>성능이 한계에 도달할 수도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524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3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85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46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44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88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Decimation: </a:t>
            </a:r>
            <a:r>
              <a:rPr lang="ko-KR" altLang="en-US" dirty="0"/>
              <a:t>데이터 양을 줄여주는 역할</a:t>
            </a:r>
            <a:r>
              <a:rPr lang="en-US" altLang="ko-KR" dirty="0"/>
              <a:t>. </a:t>
            </a:r>
            <a:r>
              <a:rPr lang="ko-KR" altLang="en-US" dirty="0"/>
              <a:t>일부만 가져오더라도 </a:t>
            </a:r>
            <a:r>
              <a:rPr lang="en-US" altLang="ko-KR" dirty="0"/>
              <a:t>rational </a:t>
            </a:r>
            <a:r>
              <a:rPr lang="en-US" altLang="ko-KR" dirty="0" err="1"/>
              <a:t>resampler</a:t>
            </a:r>
            <a:r>
              <a:rPr lang="ko-KR" altLang="en-US" dirty="0"/>
              <a:t>에서 다시 보완하기 때문에 문제 되지 </a:t>
            </a:r>
            <a:r>
              <a:rPr lang="ko-KR" altLang="en-US" dirty="0" err="1"/>
              <a:t>ㅇ낳음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81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복조</a:t>
            </a:r>
            <a:r>
              <a:rPr lang="en-US" altLang="ko-KR" dirty="0"/>
              <a:t>: </a:t>
            </a:r>
            <a:r>
              <a:rPr lang="ko-KR" altLang="en-US" dirty="0"/>
              <a:t>수신된 신호를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원래 신호로 복구하는 조작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07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사전에 저장하지 않은 상태에서 실행을 누를 경우 우선적으로 저장을 하라고 창이 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41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74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Md4SRVf2A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awOZafDKu20?feature=oembed" TargetMode="Externa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bRwYJBMNmo?feature=oembed" TargetMode="External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anvolz/radiocond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041400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Hack-RF</a:t>
            </a:r>
            <a:r>
              <a:rPr lang="ko-KR" altLang="en-US" sz="5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5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ONE</a:t>
            </a:r>
            <a:br>
              <a:rPr lang="en-US" altLang="ko-KR" sz="5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en-US" altLang="ko-KR" sz="5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Lesson 1,2</a:t>
            </a:r>
            <a:endParaRPr lang="ko-KR" altLang="en-US" sz="54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양유진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  <a:hlinkClick r:id="rId2"/>
              </a:rPr>
              <a:t>https://youtu.be/TMd4SRVf2Aw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0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32D64-753A-999F-9055-C072337C27D8}"/>
              </a:ext>
            </a:extLst>
          </p:cNvPr>
          <p:cNvSpPr txBox="1"/>
          <p:nvPr/>
        </p:nvSpPr>
        <p:spPr>
          <a:xfrm>
            <a:off x="6015858" y="1353897"/>
            <a:ext cx="672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연결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C141-9783-D5D0-8FAB-3DAB8198EB95}"/>
              </a:ext>
            </a:extLst>
          </p:cNvPr>
          <p:cNvSpPr txBox="1"/>
          <p:nvPr/>
        </p:nvSpPr>
        <p:spPr>
          <a:xfrm>
            <a:off x="1062538" y="1697687"/>
            <a:ext cx="3015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실제 컴퓨터 사운드 카드에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대응하는 소리 출력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C12EF-CB4E-0489-9283-18BA455F42F5}"/>
              </a:ext>
            </a:extLst>
          </p:cNvPr>
          <p:cNvSpPr txBox="1"/>
          <p:nvPr/>
        </p:nvSpPr>
        <p:spPr>
          <a:xfrm>
            <a:off x="1476782" y="1288969"/>
            <a:ext cx="2187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Audio Sink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5CCD4-531A-5E74-8C17-60B7C3233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" t="50000" r="6690"/>
          <a:stretch/>
        </p:blipFill>
        <p:spPr>
          <a:xfrm>
            <a:off x="1322773" y="2565350"/>
            <a:ext cx="2707690" cy="486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7F6E26-F579-239A-4DC6-26A0D4F53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6" t="1195" r="1672"/>
          <a:stretch/>
        </p:blipFill>
        <p:spPr>
          <a:xfrm>
            <a:off x="829993" y="3447252"/>
            <a:ext cx="3492736" cy="16306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2FD65B-1E0D-B4A5-1623-5A9E4FA48F5A}"/>
              </a:ext>
            </a:extLst>
          </p:cNvPr>
          <p:cNvSpPr/>
          <p:nvPr/>
        </p:nvSpPr>
        <p:spPr>
          <a:xfrm>
            <a:off x="829993" y="3929868"/>
            <a:ext cx="3235649" cy="2253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CE2B9-93FB-2E71-44E8-5A5D756BA557}"/>
              </a:ext>
            </a:extLst>
          </p:cNvPr>
          <p:cNvSpPr txBox="1"/>
          <p:nvPr/>
        </p:nvSpPr>
        <p:spPr>
          <a:xfrm>
            <a:off x="7855331" y="1342967"/>
            <a:ext cx="227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저장 후 실행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259F5F-FE5B-6594-79C5-F2264B171E00}"/>
              </a:ext>
            </a:extLst>
          </p:cNvPr>
          <p:cNvGrpSpPr/>
          <p:nvPr/>
        </p:nvGrpSpPr>
        <p:grpSpPr>
          <a:xfrm>
            <a:off x="8288547" y="2232864"/>
            <a:ext cx="1524000" cy="819150"/>
            <a:chOff x="8253036" y="1848594"/>
            <a:chExt cx="1524000" cy="81915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AE2003C-B57D-43CB-5FF0-54328764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36" y="1848594"/>
              <a:ext cx="1524000" cy="81915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B284E0-1AB6-A82B-AB8A-314A9BB490CF}"/>
                </a:ext>
              </a:extLst>
            </p:cNvPr>
            <p:cNvSpPr/>
            <p:nvPr/>
          </p:nvSpPr>
          <p:spPr>
            <a:xfrm>
              <a:off x="8796164" y="1886695"/>
              <a:ext cx="218872" cy="244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8B1D07-827C-C6D5-6C2B-EBC650A5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796" y="1786616"/>
            <a:ext cx="2100216" cy="48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2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121E9-A54D-4674-B8EA-CA8649070C29}"/>
              </a:ext>
            </a:extLst>
          </p:cNvPr>
          <p:cNvSpPr txBox="1"/>
          <p:nvPr/>
        </p:nvSpPr>
        <p:spPr>
          <a:xfrm>
            <a:off x="3843337" y="1185280"/>
            <a:ext cx="450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처음 </a:t>
            </a:r>
            <a:r>
              <a:rPr lang="ko-KR" altLang="en-US" b="1" dirty="0" err="1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실행시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발생할 수 있는 오류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28596-97E3-B50E-E8FD-06AC96CA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2290763"/>
            <a:ext cx="43529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6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E755BC-1896-541F-3BB0-E41A2354A2C4}"/>
              </a:ext>
            </a:extLst>
          </p:cNvPr>
          <p:cNvGrpSpPr/>
          <p:nvPr/>
        </p:nvGrpSpPr>
        <p:grpSpPr>
          <a:xfrm>
            <a:off x="940957" y="3093535"/>
            <a:ext cx="2856793" cy="3668190"/>
            <a:chOff x="8254580" y="1457725"/>
            <a:chExt cx="2856793" cy="366819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9A86745-933B-CB0F-2FE7-FB8C55A8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4580" y="1457725"/>
              <a:ext cx="2856793" cy="366819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A9D907-BC85-E88A-D1EC-44AE6F89DF0C}"/>
                </a:ext>
              </a:extLst>
            </p:cNvPr>
            <p:cNvSpPr/>
            <p:nvPr/>
          </p:nvSpPr>
          <p:spPr>
            <a:xfrm>
              <a:off x="9068003" y="1675647"/>
              <a:ext cx="295072" cy="2032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7E3662-E910-1C7A-DD4B-FE96A16BE744}"/>
                </a:ext>
              </a:extLst>
            </p:cNvPr>
            <p:cNvSpPr/>
            <p:nvPr/>
          </p:nvSpPr>
          <p:spPr>
            <a:xfrm>
              <a:off x="9972877" y="4380746"/>
              <a:ext cx="1009447" cy="267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A3B26-D035-82E5-0DDF-FD58490D22DF}"/>
              </a:ext>
            </a:extLst>
          </p:cNvPr>
          <p:cNvSpPr txBox="1"/>
          <p:nvPr/>
        </p:nvSpPr>
        <p:spPr>
          <a:xfrm>
            <a:off x="3916126" y="1002714"/>
            <a:ext cx="450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처음 </a:t>
            </a:r>
            <a:r>
              <a:rPr lang="ko-KR" altLang="en-US" b="1" dirty="0" err="1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실행시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발생할 수 있는 오류 해결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F403DD-8AD5-4EF9-DC65-A20D48C6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52"/>
          <a:stretch/>
        </p:blipFill>
        <p:spPr>
          <a:xfrm>
            <a:off x="940957" y="1524231"/>
            <a:ext cx="3259568" cy="9975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488415-429D-CF88-DFF6-12A2C630E6EB}"/>
              </a:ext>
            </a:extLst>
          </p:cNvPr>
          <p:cNvSpPr txBox="1"/>
          <p:nvPr/>
        </p:nvSpPr>
        <p:spPr>
          <a:xfrm>
            <a:off x="803824" y="2791851"/>
            <a:ext cx="18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고급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환경 변수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B7EBFE6-9396-088E-D493-E73E873796BC}"/>
              </a:ext>
            </a:extLst>
          </p:cNvPr>
          <p:cNvGrpSpPr/>
          <p:nvPr/>
        </p:nvGrpSpPr>
        <p:grpSpPr>
          <a:xfrm>
            <a:off x="4389469" y="2159278"/>
            <a:ext cx="2964689" cy="3857278"/>
            <a:chOff x="4350983" y="2085056"/>
            <a:chExt cx="2964689" cy="3857278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CAABBE2-7BAC-B1EE-9FB9-A9A07F04A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471"/>
            <a:stretch/>
          </p:blipFill>
          <p:spPr>
            <a:xfrm>
              <a:off x="4350983" y="2085056"/>
              <a:ext cx="2964689" cy="385727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C3EDB4-20EB-C584-E312-A4BDB9AAF15B}"/>
                </a:ext>
              </a:extLst>
            </p:cNvPr>
            <p:cNvSpPr/>
            <p:nvPr/>
          </p:nvSpPr>
          <p:spPr>
            <a:xfrm>
              <a:off x="4461318" y="4505482"/>
              <a:ext cx="2606620" cy="2481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EBDDBD7-A8AE-0A01-F130-2B6F6DDA8951}"/>
              </a:ext>
            </a:extLst>
          </p:cNvPr>
          <p:cNvSpPr txBox="1"/>
          <p:nvPr/>
        </p:nvSpPr>
        <p:spPr>
          <a:xfrm>
            <a:off x="7354158" y="5955243"/>
            <a:ext cx="4687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xterm_executable</a:t>
            </a:r>
            <a:r>
              <a:rPr lang="en-US" altLang="ko-KR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=%</a:t>
            </a:r>
            <a:r>
              <a:rPr lang="en-US" altLang="ko-KR" dirty="0" err="1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SystemRoot</a:t>
            </a:r>
            <a:r>
              <a:rPr lang="en-US" altLang="ko-KR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%\system32\</a:t>
            </a:r>
            <a:r>
              <a:rPr lang="en-US" altLang="ko-KR" dirty="0" err="1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WindowsPowerShell</a:t>
            </a:r>
            <a:r>
              <a:rPr lang="en-US" altLang="ko-KR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\v1.0\powershell.exe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1FB1C6-7FC1-02DA-52F7-2DD52A9083FC}"/>
              </a:ext>
            </a:extLst>
          </p:cNvPr>
          <p:cNvSpPr txBox="1"/>
          <p:nvPr/>
        </p:nvSpPr>
        <p:spPr>
          <a:xfrm>
            <a:off x="529037" y="1457446"/>
            <a:ext cx="41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1) 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C7D001-D079-439E-3940-83A4E7D1C02B}"/>
              </a:ext>
            </a:extLst>
          </p:cNvPr>
          <p:cNvSpPr txBox="1"/>
          <p:nvPr/>
        </p:nvSpPr>
        <p:spPr>
          <a:xfrm>
            <a:off x="529037" y="2778736"/>
            <a:ext cx="41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2) 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25B644-9F07-3DE6-F40B-6D806E5DFEAD}"/>
              </a:ext>
            </a:extLst>
          </p:cNvPr>
          <p:cNvSpPr txBox="1"/>
          <p:nvPr/>
        </p:nvSpPr>
        <p:spPr>
          <a:xfrm>
            <a:off x="4887231" y="1570900"/>
            <a:ext cx="263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시스템 변수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&gt;Path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8AAFB-6E10-4637-195E-1A70AAB709D4}"/>
              </a:ext>
            </a:extLst>
          </p:cNvPr>
          <p:cNvSpPr txBox="1"/>
          <p:nvPr/>
        </p:nvSpPr>
        <p:spPr>
          <a:xfrm>
            <a:off x="4612445" y="1557785"/>
            <a:ext cx="41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3) </a:t>
            </a:r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272865A-CC16-B146-66D5-C9DA65148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47" y="2054892"/>
            <a:ext cx="3314203" cy="366819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A02F263-984D-AB23-6B57-FA7E64AB2FDF}"/>
              </a:ext>
            </a:extLst>
          </p:cNvPr>
          <p:cNvSpPr txBox="1"/>
          <p:nvPr/>
        </p:nvSpPr>
        <p:spPr>
          <a:xfrm>
            <a:off x="8128033" y="1580211"/>
            <a:ext cx="263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새로 만들기 후 추가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1C1543-CDB2-62C6-D6E4-805821652133}"/>
              </a:ext>
            </a:extLst>
          </p:cNvPr>
          <p:cNvSpPr txBox="1"/>
          <p:nvPr/>
        </p:nvSpPr>
        <p:spPr>
          <a:xfrm>
            <a:off x="7853247" y="1567096"/>
            <a:ext cx="41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4) </a:t>
            </a:r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C6A35F6-22A4-55FA-1FC9-4A96D2365A71}"/>
              </a:ext>
            </a:extLst>
          </p:cNvPr>
          <p:cNvCxnSpPr>
            <a:cxnSpLocks/>
          </p:cNvCxnSpPr>
          <p:nvPr/>
        </p:nvCxnSpPr>
        <p:spPr>
          <a:xfrm flipH="1" flipV="1">
            <a:off x="9353572" y="3837789"/>
            <a:ext cx="187346" cy="20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7868D-CFEE-FABC-400A-FB8CFA017B42}"/>
              </a:ext>
            </a:extLst>
          </p:cNvPr>
          <p:cNvSpPr txBox="1"/>
          <p:nvPr/>
        </p:nvSpPr>
        <p:spPr>
          <a:xfrm>
            <a:off x="4960690" y="1111018"/>
            <a:ext cx="227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실행 결과</a:t>
            </a:r>
          </a:p>
        </p:txBody>
      </p:sp>
      <p:pic>
        <p:nvPicPr>
          <p:cNvPr id="5" name="온라인 미디어 4" title="HackRFlesson1_practice">
            <a:hlinkClick r:id="" action="ppaction://media"/>
            <a:extLst>
              <a:ext uri="{FF2B5EF4-FFF2-40B4-BE49-F238E27FC236}">
                <a16:creationId xmlns:a16="http://schemas.microsoft.com/office/drawing/2014/main" id="{B64CC5BC-CA06-3674-8636-6B2F7CB237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16766" y="1714337"/>
            <a:ext cx="6358467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Lesson2 - </a:t>
            </a:r>
            <a:r>
              <a:rPr lang="ko-KR" altLang="en-US" sz="2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동시에 </a:t>
            </a:r>
            <a:r>
              <a:rPr lang="en-US" altLang="ko-KR" sz="2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</a:t>
            </a:r>
            <a:r>
              <a:rPr lang="ko-KR" altLang="en-US" sz="2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개의 라디오 청취하기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B60112-A266-1446-ECBA-B2E8B040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1453315"/>
            <a:ext cx="10225649" cy="49945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0EC957-CBA2-6D14-5643-A828E0CF78F6}"/>
              </a:ext>
            </a:extLst>
          </p:cNvPr>
          <p:cNvSpPr/>
          <p:nvPr/>
        </p:nvSpPr>
        <p:spPr>
          <a:xfrm>
            <a:off x="3987799" y="1825625"/>
            <a:ext cx="6959601" cy="2606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6113D-D92A-3CAE-F49E-16529623CB05}"/>
              </a:ext>
            </a:extLst>
          </p:cNvPr>
          <p:cNvSpPr txBox="1"/>
          <p:nvPr/>
        </p:nvSpPr>
        <p:spPr>
          <a:xfrm>
            <a:off x="10333973" y="142369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618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1CB28-9680-A81E-487D-9A721825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342947"/>
            <a:ext cx="9956800" cy="50252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0EC957-CBA2-6D14-5643-A828E0CF78F6}"/>
              </a:ext>
            </a:extLst>
          </p:cNvPr>
          <p:cNvSpPr/>
          <p:nvPr/>
        </p:nvSpPr>
        <p:spPr>
          <a:xfrm>
            <a:off x="3676649" y="3790950"/>
            <a:ext cx="6127751" cy="23890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6113D-D92A-3CAE-F49E-16529623CB05}"/>
              </a:ext>
            </a:extLst>
          </p:cNvPr>
          <p:cNvSpPr txBox="1"/>
          <p:nvPr/>
        </p:nvSpPr>
        <p:spPr>
          <a:xfrm>
            <a:off x="9717314" y="3602801"/>
            <a:ext cx="127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붙여넣기</a:t>
            </a:r>
          </a:p>
        </p:txBody>
      </p:sp>
    </p:spTree>
    <p:extLst>
      <p:ext uri="{BB962C8B-B14F-4D97-AF65-F5344CB8AC3E}">
        <p14:creationId xmlns:p14="http://schemas.microsoft.com/office/powerpoint/2010/main" val="112888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E712A5-F9F5-A401-07C9-81F7DAB1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01" y="1174750"/>
            <a:ext cx="6084546" cy="5365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6113D-D92A-3CAE-F49E-16529623CB05}"/>
              </a:ext>
            </a:extLst>
          </p:cNvPr>
          <p:cNvSpPr txBox="1"/>
          <p:nvPr/>
        </p:nvSpPr>
        <p:spPr>
          <a:xfrm>
            <a:off x="5954322" y="3488293"/>
            <a:ext cx="848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0EC957-CBA2-6D14-5643-A828E0CF78F6}"/>
              </a:ext>
            </a:extLst>
          </p:cNvPr>
          <p:cNvSpPr/>
          <p:nvPr/>
        </p:nvSpPr>
        <p:spPr>
          <a:xfrm>
            <a:off x="5381625" y="3139173"/>
            <a:ext cx="612776" cy="1032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1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14B35B-011D-A2F8-CC6C-C5E5E43E74C7}"/>
              </a:ext>
            </a:extLst>
          </p:cNvPr>
          <p:cNvGrpSpPr/>
          <p:nvPr/>
        </p:nvGrpSpPr>
        <p:grpSpPr>
          <a:xfrm>
            <a:off x="6995323" y="1526866"/>
            <a:ext cx="4737100" cy="4983028"/>
            <a:chOff x="6808559" y="1340698"/>
            <a:chExt cx="4737100" cy="498302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1754F3-468C-02D7-B571-5134C81FA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6509" y="1340698"/>
              <a:ext cx="4508747" cy="498302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0EC957-CBA2-6D14-5643-A828E0CF78F6}"/>
                </a:ext>
              </a:extLst>
            </p:cNvPr>
            <p:cNvSpPr/>
            <p:nvPr/>
          </p:nvSpPr>
          <p:spPr>
            <a:xfrm>
              <a:off x="6808559" y="3043569"/>
              <a:ext cx="4737100" cy="2985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E98B5B-8EBC-6F3C-76C3-882B952DC981}"/>
              </a:ext>
            </a:extLst>
          </p:cNvPr>
          <p:cNvGrpSpPr/>
          <p:nvPr/>
        </p:nvGrpSpPr>
        <p:grpSpPr>
          <a:xfrm>
            <a:off x="579980" y="4105830"/>
            <a:ext cx="5236275" cy="1737997"/>
            <a:chOff x="630858" y="3874451"/>
            <a:chExt cx="5236275" cy="17379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3CAE66-B3C2-E7F7-763B-7A5613AF1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858" y="3874451"/>
              <a:ext cx="5236275" cy="173799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F6113D-D92A-3CAE-F49E-16529623CB05}"/>
                </a:ext>
              </a:extLst>
            </p:cNvPr>
            <p:cNvSpPr txBox="1"/>
            <p:nvPr/>
          </p:nvSpPr>
          <p:spPr>
            <a:xfrm>
              <a:off x="2650570" y="3874451"/>
              <a:ext cx="14770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3. </a:t>
              </a:r>
              <a:r>
                <a:rPr lang="ko-KR" altLang="en-US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연결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EEA6E45-B5EF-307B-F768-827B66C9A718}"/>
              </a:ext>
            </a:extLst>
          </p:cNvPr>
          <p:cNvSpPr/>
          <p:nvPr/>
        </p:nvSpPr>
        <p:spPr>
          <a:xfrm>
            <a:off x="6037186" y="4898903"/>
            <a:ext cx="457733" cy="266700"/>
          </a:xfrm>
          <a:prstGeom prst="rightArrow">
            <a:avLst/>
          </a:prstGeom>
          <a:solidFill>
            <a:srgbClr val="FBD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56A033-4501-9732-83E4-9735F0578221}"/>
              </a:ext>
            </a:extLst>
          </p:cNvPr>
          <p:cNvGrpSpPr/>
          <p:nvPr/>
        </p:nvGrpSpPr>
        <p:grpSpPr>
          <a:xfrm>
            <a:off x="411920" y="1263138"/>
            <a:ext cx="3372599" cy="1393344"/>
            <a:chOff x="1638366" y="1387060"/>
            <a:chExt cx="3372599" cy="13933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0B8DE6-C2EF-60BB-89ED-79BC2870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66" y="1633760"/>
              <a:ext cx="1817721" cy="11466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96305C-4F68-946D-FDC4-D5AE306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415" y="1717988"/>
              <a:ext cx="1352550" cy="1047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B9E71-87E6-8D61-CFAA-8708D286B6D5}"/>
                </a:ext>
              </a:extLst>
            </p:cNvPr>
            <p:cNvSpPr txBox="1"/>
            <p:nvPr/>
          </p:nvSpPr>
          <p:spPr>
            <a:xfrm>
              <a:off x="2247082" y="1387060"/>
              <a:ext cx="2418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1. Add block</a:t>
              </a:r>
              <a:r>
                <a:rPr lang="ko-KR" altLang="en-US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가져오기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E5A298-00FB-2CF2-1ED8-8C5E707D779B}"/>
              </a:ext>
            </a:extLst>
          </p:cNvPr>
          <p:cNvGrpSpPr/>
          <p:nvPr/>
        </p:nvGrpSpPr>
        <p:grpSpPr>
          <a:xfrm>
            <a:off x="4076720" y="1224842"/>
            <a:ext cx="2670444" cy="2654089"/>
            <a:chOff x="2008097" y="3287581"/>
            <a:chExt cx="2670444" cy="265408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D2F9D1-B3F6-8D19-AE50-EFDF04D04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82" b="1982"/>
            <a:stretch/>
          </p:blipFill>
          <p:spPr>
            <a:xfrm>
              <a:off x="2057982" y="3934427"/>
              <a:ext cx="2405685" cy="20072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223B32-BA26-1E7D-EBEC-B7AE3581646F}"/>
                </a:ext>
              </a:extLst>
            </p:cNvPr>
            <p:cNvSpPr txBox="1"/>
            <p:nvPr/>
          </p:nvSpPr>
          <p:spPr>
            <a:xfrm>
              <a:off x="2008097" y="3287581"/>
              <a:ext cx="26704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2. ‘Num Inputs’</a:t>
              </a:r>
              <a:r>
                <a:rPr lang="ko-KR" altLang="en-US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값 변경</a:t>
              </a:r>
              <a:endPara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(complex &gt; float)</a:t>
              </a:r>
              <a:endPara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84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F0A7EB7-D69F-00F0-8C35-30684BFCD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93" y="1195831"/>
            <a:ext cx="10245032" cy="541271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0E9F9-8BFD-3318-A903-428B9A65D813}"/>
              </a:ext>
            </a:extLst>
          </p:cNvPr>
          <p:cNvGrpSpPr/>
          <p:nvPr/>
        </p:nvGrpSpPr>
        <p:grpSpPr>
          <a:xfrm>
            <a:off x="398086" y="1881153"/>
            <a:ext cx="4559656" cy="4062447"/>
            <a:chOff x="371772" y="1673406"/>
            <a:chExt cx="4559656" cy="4062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B391EA-E4A4-05AE-95EF-317CE0DA2356}"/>
                </a:ext>
              </a:extLst>
            </p:cNvPr>
            <p:cNvGrpSpPr/>
            <p:nvPr/>
          </p:nvGrpSpPr>
          <p:grpSpPr>
            <a:xfrm>
              <a:off x="371772" y="1673406"/>
              <a:ext cx="3872213" cy="2819173"/>
              <a:chOff x="411920" y="1167348"/>
              <a:chExt cx="3872213" cy="281917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E0D539A-97AC-2C02-E05A-ECA48E2D8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920" y="1167348"/>
                <a:ext cx="3441507" cy="281917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526F796-4A58-DF52-3828-73D5A2648F67}"/>
                  </a:ext>
                </a:extLst>
              </p:cNvPr>
              <p:cNvSpPr/>
              <p:nvPr/>
            </p:nvSpPr>
            <p:spPr>
              <a:xfrm>
                <a:off x="411920" y="2325738"/>
                <a:ext cx="3480669" cy="28569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3F9A1D-9C01-220E-3DC8-BDA74FC3D150}"/>
                  </a:ext>
                </a:extLst>
              </p:cNvPr>
              <p:cNvSpPr txBox="1"/>
              <p:nvPr/>
            </p:nvSpPr>
            <p:spPr>
              <a:xfrm>
                <a:off x="1404575" y="2013700"/>
                <a:ext cx="2879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F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Frequency</a:t>
                </a:r>
                <a:r>
                  <a:rPr lang="ko-KR" altLang="en-US" b="1" dirty="0">
                    <a:solidFill>
                      <a:srgbClr val="00B0F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변경</a:t>
                </a:r>
                <a:endParaRPr lang="en-US" altLang="ko-KR" b="1" dirty="0">
                  <a:solidFill>
                    <a:srgbClr val="00B0F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903F2EE-333B-2231-780A-224D7F043338}"/>
                </a:ext>
              </a:extLst>
            </p:cNvPr>
            <p:cNvSpPr/>
            <p:nvPr/>
          </p:nvSpPr>
          <p:spPr>
            <a:xfrm>
              <a:off x="3570193" y="4569549"/>
              <a:ext cx="1361235" cy="116630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37A63E7-3E96-6973-D84A-C5A19DF5EC05}"/>
                </a:ext>
              </a:extLst>
            </p:cNvPr>
            <p:cNvCxnSpPr>
              <a:cxnSpLocks/>
              <a:stCxn id="14" idx="3"/>
              <a:endCxn id="24" idx="0"/>
            </p:cNvCxnSpPr>
            <p:nvPr/>
          </p:nvCxnSpPr>
          <p:spPr>
            <a:xfrm>
              <a:off x="3852441" y="2974642"/>
              <a:ext cx="398370" cy="1594907"/>
            </a:xfrm>
            <a:prstGeom prst="bentConnector2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88B7361-EE02-264C-83FA-7A0CEAC14DC9}"/>
              </a:ext>
            </a:extLst>
          </p:cNvPr>
          <p:cNvGrpSpPr/>
          <p:nvPr/>
        </p:nvGrpSpPr>
        <p:grpSpPr>
          <a:xfrm>
            <a:off x="7833803" y="573876"/>
            <a:ext cx="3814016" cy="6034671"/>
            <a:chOff x="7833803" y="573876"/>
            <a:chExt cx="3814016" cy="603467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21949EE-028E-CC0E-E80C-B7BEFBA30953}"/>
                </a:ext>
              </a:extLst>
            </p:cNvPr>
            <p:cNvGrpSpPr/>
            <p:nvPr/>
          </p:nvGrpSpPr>
          <p:grpSpPr>
            <a:xfrm>
              <a:off x="7833803" y="573876"/>
              <a:ext cx="3814016" cy="3035876"/>
              <a:chOff x="611082" y="1154576"/>
              <a:chExt cx="3814016" cy="30358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4421205-44A2-E88F-DF5A-BDB31CCF99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608" b="1655"/>
              <a:stretch/>
            </p:blipFill>
            <p:spPr>
              <a:xfrm>
                <a:off x="611082" y="1154576"/>
                <a:ext cx="3717517" cy="303587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F6113D-D92A-3CAE-F49E-16529623CB05}"/>
                  </a:ext>
                </a:extLst>
              </p:cNvPr>
              <p:cNvSpPr txBox="1"/>
              <p:nvPr/>
            </p:nvSpPr>
            <p:spPr>
              <a:xfrm>
                <a:off x="3151443" y="1306005"/>
                <a:ext cx="1273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F000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ID</a:t>
                </a:r>
                <a:r>
                  <a:rPr lang="ko-KR" altLang="en-US" b="1" dirty="0">
                    <a:solidFill>
                      <a:srgbClr val="FF000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변경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20EC957-CBA2-6D14-5643-A828E0CF78F6}"/>
                  </a:ext>
                </a:extLst>
              </p:cNvPr>
              <p:cNvSpPr/>
              <p:nvPr/>
            </p:nvSpPr>
            <p:spPr>
              <a:xfrm>
                <a:off x="847930" y="1674677"/>
                <a:ext cx="3480669" cy="2856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95F362-EC73-F7A9-9B20-7117EA3F0E72}"/>
                </a:ext>
              </a:extLst>
            </p:cNvPr>
            <p:cNvSpPr/>
            <p:nvPr/>
          </p:nvSpPr>
          <p:spPr>
            <a:xfrm>
              <a:off x="9012929" y="4325018"/>
              <a:ext cx="1361235" cy="22835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0D09D86-1098-4191-EEF7-E5502A781D61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>
              <a:off x="9692562" y="3609752"/>
              <a:ext cx="985" cy="71526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19DDF0-B327-8787-0CF0-24CBA72BFFA9}"/>
              </a:ext>
            </a:extLst>
          </p:cNvPr>
          <p:cNvGrpSpPr/>
          <p:nvPr/>
        </p:nvGrpSpPr>
        <p:grpSpPr>
          <a:xfrm>
            <a:off x="4833413" y="2231072"/>
            <a:ext cx="3206238" cy="3665810"/>
            <a:chOff x="4833413" y="2231072"/>
            <a:chExt cx="3206238" cy="36658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2E69269-8E43-1760-0ABB-A067A0D96F7B}"/>
                </a:ext>
              </a:extLst>
            </p:cNvPr>
            <p:cNvGrpSpPr/>
            <p:nvPr/>
          </p:nvGrpSpPr>
          <p:grpSpPr>
            <a:xfrm>
              <a:off x="4833413" y="2231072"/>
              <a:ext cx="3000390" cy="2395856"/>
              <a:chOff x="4201775" y="3834562"/>
              <a:chExt cx="3000390" cy="239585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A6AC938-923F-16E8-9577-C529F8B52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775" y="3834562"/>
                <a:ext cx="2873965" cy="239585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AE3F87-CA4E-D8E4-7042-7D247A53CF86}"/>
                  </a:ext>
                </a:extLst>
              </p:cNvPr>
              <p:cNvSpPr txBox="1"/>
              <p:nvPr/>
            </p:nvSpPr>
            <p:spPr>
              <a:xfrm>
                <a:off x="5144531" y="4135161"/>
                <a:ext cx="2057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FC00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Constant</a:t>
                </a:r>
                <a:r>
                  <a:rPr lang="ko-KR" altLang="en-US" b="1" dirty="0">
                    <a:solidFill>
                      <a:srgbClr val="FFC00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변경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075ED3-491A-0F5A-56F1-C779D9DC30E7}"/>
                  </a:ext>
                </a:extLst>
              </p:cNvPr>
              <p:cNvSpPr/>
              <p:nvPr/>
            </p:nvSpPr>
            <p:spPr>
              <a:xfrm>
                <a:off x="4201775" y="4409774"/>
                <a:ext cx="2873965" cy="241393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52B5D9-87AF-E111-45DB-4768B6F49E70}"/>
                </a:ext>
              </a:extLst>
            </p:cNvPr>
            <p:cNvSpPr/>
            <p:nvPr/>
          </p:nvSpPr>
          <p:spPr>
            <a:xfrm>
              <a:off x="6556866" y="5338592"/>
              <a:ext cx="1482785" cy="5582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9DB37AA7-DA6D-6857-8975-E1DFB37A5933}"/>
                </a:ext>
              </a:extLst>
            </p:cNvPr>
            <p:cNvCxnSpPr>
              <a:cxnSpLocks/>
              <a:stCxn id="17" idx="2"/>
              <a:endCxn id="34" idx="1"/>
            </p:cNvCxnSpPr>
            <p:nvPr/>
          </p:nvCxnSpPr>
          <p:spPr>
            <a:xfrm rot="16200000" flipH="1">
              <a:off x="5918227" y="4979097"/>
              <a:ext cx="990809" cy="286470"/>
            </a:xfrm>
            <a:prstGeom prst="bentConnector2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83FDC658-0E46-CAE5-6737-F2E07711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9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4C53C-0A49-736C-8018-B769DC957815}"/>
              </a:ext>
            </a:extLst>
          </p:cNvPr>
          <p:cNvGrpSpPr/>
          <p:nvPr/>
        </p:nvGrpSpPr>
        <p:grpSpPr>
          <a:xfrm>
            <a:off x="73741" y="1022434"/>
            <a:ext cx="5001634" cy="5606418"/>
            <a:chOff x="7247467" y="1043835"/>
            <a:chExt cx="5001634" cy="56064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A9E34D-9DAF-FD8A-F943-7365EEC67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11" b="4992"/>
            <a:stretch/>
          </p:blipFill>
          <p:spPr>
            <a:xfrm>
              <a:off x="7761304" y="1043835"/>
              <a:ext cx="4487797" cy="560641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21D8E7-E5F5-F508-7F91-D7A7BA6A6E17}"/>
                </a:ext>
              </a:extLst>
            </p:cNvPr>
            <p:cNvSpPr/>
            <p:nvPr/>
          </p:nvSpPr>
          <p:spPr>
            <a:xfrm>
              <a:off x="7247467" y="1160455"/>
              <a:ext cx="1049866" cy="1460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5EB4D-2717-C527-E6DF-DC2CD998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783" y="1424526"/>
            <a:ext cx="2927832" cy="2409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4C542A-FB14-2132-953D-A90B5EE410A4}"/>
              </a:ext>
            </a:extLst>
          </p:cNvPr>
          <p:cNvSpPr/>
          <p:nvPr/>
        </p:nvSpPr>
        <p:spPr>
          <a:xfrm>
            <a:off x="8014783" y="2419230"/>
            <a:ext cx="2874699" cy="2111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D6691-586E-A421-D052-05ED008826B8}"/>
              </a:ext>
            </a:extLst>
          </p:cNvPr>
          <p:cNvSpPr txBox="1"/>
          <p:nvPr/>
        </p:nvSpPr>
        <p:spPr>
          <a:xfrm>
            <a:off x="8176089" y="1110581"/>
            <a:ext cx="2605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Default Value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변경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6E5CF1-2E06-AE90-8EBA-4A57DD078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075" y="6191158"/>
            <a:ext cx="2801557" cy="439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6BD3A7-86F8-22A8-930F-04C6EC18E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239" y="4024655"/>
            <a:ext cx="3194753" cy="26340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46095-B7C1-EDC7-EC73-0261A7852582}"/>
              </a:ext>
            </a:extLst>
          </p:cNvPr>
          <p:cNvSpPr/>
          <p:nvPr/>
        </p:nvSpPr>
        <p:spPr>
          <a:xfrm>
            <a:off x="7905239" y="5130540"/>
            <a:ext cx="3175753" cy="2162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47C238-41FC-B012-4EC8-2C4108501628}"/>
              </a:ext>
            </a:extLst>
          </p:cNvPr>
          <p:cNvSpPr/>
          <p:nvPr/>
        </p:nvSpPr>
        <p:spPr>
          <a:xfrm>
            <a:off x="3115878" y="4289903"/>
            <a:ext cx="1051204" cy="11300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5E81E8A-9CF9-A9C7-C872-B6A52C6A346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157655" y="2524804"/>
            <a:ext cx="3857128" cy="230351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8C554B-FF67-4927-30EC-FC32AEA324F0}"/>
              </a:ext>
            </a:extLst>
          </p:cNvPr>
          <p:cNvSpPr/>
          <p:nvPr/>
        </p:nvSpPr>
        <p:spPr>
          <a:xfrm>
            <a:off x="3064182" y="5470075"/>
            <a:ext cx="1245353" cy="1114720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9CDA760-7EE6-9FEC-A021-882631A28CE0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 flipV="1">
            <a:off x="4309535" y="5238650"/>
            <a:ext cx="3595704" cy="788785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911D733-CE51-22E1-DD2F-4AA171EDA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93" y="2713636"/>
            <a:ext cx="2459038" cy="40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53826B54-D3AE-8154-11D2-3F2FE7F533DC}"/>
              </a:ext>
            </a:extLst>
          </p:cNvPr>
          <p:cNvSpPr/>
          <p:nvPr/>
        </p:nvSpPr>
        <p:spPr>
          <a:xfrm>
            <a:off x="559100" y="4810125"/>
            <a:ext cx="3296394" cy="364647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6E419B21-1C0E-6FDA-EF0B-12D455D6F2AB}"/>
              </a:ext>
            </a:extLst>
          </p:cNvPr>
          <p:cNvSpPr/>
          <p:nvPr/>
        </p:nvSpPr>
        <p:spPr>
          <a:xfrm>
            <a:off x="1189544" y="1460192"/>
            <a:ext cx="2035506" cy="364647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</a:t>
            </a:r>
            <a:r>
              <a:rPr lang="en-US" altLang="ko-KR" sz="3200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HackRF</a:t>
            </a:r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One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소개</a:t>
            </a:r>
          </a:p>
        </p:txBody>
      </p:sp>
      <p:pic>
        <p:nvPicPr>
          <p:cNvPr id="1026" name="Picture 2" descr="HackRF One preliminary photo">
            <a:extLst>
              <a:ext uri="{FF2B5EF4-FFF2-40B4-BE49-F238E27FC236}">
                <a16:creationId xmlns:a16="http://schemas.microsoft.com/office/drawing/2014/main" id="{38A3800E-78AE-66CF-FDF6-68DFECC6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" y="2026658"/>
            <a:ext cx="313355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BCF0E-1258-7804-1225-1B8A486137B5}"/>
              </a:ext>
            </a:extLst>
          </p:cNvPr>
          <p:cNvSpPr txBox="1"/>
          <p:nvPr/>
        </p:nvSpPr>
        <p:spPr>
          <a:xfrm>
            <a:off x="3936121" y="1495077"/>
            <a:ext cx="7615359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무선신호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(1MHz~6GHz)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송수신할 수 있는 소프트웨어 정의 무선 주변 장치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프로그래밍 가능한 오픈 소스 하드웨어 플랫폼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광범위한 주파수로 신호를 전송하거나 수신할 수 있음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(</a:t>
            </a:r>
            <a:r>
              <a:rPr lang="ko-KR" altLang="en-US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반이중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송수신기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RF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시스템용 테스트 장비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GNU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Radio, SDR#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등과 호환 가능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Flow graph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만들면 그에 맞는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Python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프로그램이 자동으로 생성됨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CE3A9-FCF6-F57E-90EB-8E5A61FD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44" y="5344293"/>
            <a:ext cx="2035506" cy="12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1B3C0-3CC2-8A6E-C798-478080693434}"/>
              </a:ext>
            </a:extLst>
          </p:cNvPr>
          <p:cNvSpPr txBox="1"/>
          <p:nvPr/>
        </p:nvSpPr>
        <p:spPr>
          <a:xfrm>
            <a:off x="3936120" y="5514098"/>
            <a:ext cx="745577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SDR(Software Defined Radio)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에서 신호 처리 프로그램을 만들 수 있는 오픈소스 소프트웨어 개발도구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0BE4-D019-5EBB-200C-A08D63F8DFA6}"/>
              </a:ext>
            </a:extLst>
          </p:cNvPr>
          <p:cNvSpPr txBox="1"/>
          <p:nvPr/>
        </p:nvSpPr>
        <p:spPr>
          <a:xfrm>
            <a:off x="789831" y="4689989"/>
            <a:ext cx="283493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GNU Radio Companion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64929-D870-58B7-CBE1-EEF17FD4D8DD}"/>
              </a:ext>
            </a:extLst>
          </p:cNvPr>
          <p:cNvSpPr txBox="1"/>
          <p:nvPr/>
        </p:nvSpPr>
        <p:spPr>
          <a:xfrm>
            <a:off x="789831" y="1335002"/>
            <a:ext cx="283493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HackRF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A8AAB-61E6-7159-B223-8084DA66C043}"/>
              </a:ext>
            </a:extLst>
          </p:cNvPr>
          <p:cNvSpPr txBox="1"/>
          <p:nvPr/>
        </p:nvSpPr>
        <p:spPr>
          <a:xfrm>
            <a:off x="4240921" y="5184297"/>
            <a:ext cx="58353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C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신호 처리 로직이 소프트웨어로 동작하도록 설계된 무선 통신 장비</a:t>
            </a:r>
            <a:endParaRPr lang="en-US" altLang="ko-KR" sz="1600" dirty="0">
              <a:solidFill>
                <a:srgbClr val="C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1B89600-9C7B-FE6F-BD7E-FAED12BF0D04}"/>
              </a:ext>
            </a:extLst>
          </p:cNvPr>
          <p:cNvCxnSpPr>
            <a:cxnSpLocks/>
          </p:cNvCxnSpPr>
          <p:nvPr/>
        </p:nvCxnSpPr>
        <p:spPr>
          <a:xfrm>
            <a:off x="4317121" y="5917673"/>
            <a:ext cx="2988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1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4. Lesson2 -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동시에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rPr>
              <a:t>개의 라디오 청취하기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A9D29-A314-3DC5-4D0D-39655307D96F}"/>
              </a:ext>
            </a:extLst>
          </p:cNvPr>
          <p:cNvSpPr txBox="1"/>
          <p:nvPr/>
        </p:nvSpPr>
        <p:spPr>
          <a:xfrm>
            <a:off x="4960690" y="1111018"/>
            <a:ext cx="227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실행 결과</a:t>
            </a:r>
          </a:p>
        </p:txBody>
      </p:sp>
      <p:pic>
        <p:nvPicPr>
          <p:cNvPr id="6" name="온라인 미디어 5" title="HackRFlesson2_practice">
            <a:hlinkClick r:id="" action="ppaction://media"/>
            <a:extLst>
              <a:ext uri="{FF2B5EF4-FFF2-40B4-BE49-F238E27FC236}">
                <a16:creationId xmlns:a16="http://schemas.microsoft.com/office/drawing/2014/main" id="{21AC29BD-8A84-3B32-3179-E9CC47E38F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06600" y="1788584"/>
            <a:ext cx="8178800" cy="46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5030064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감사합니다</a:t>
            </a:r>
          </a:p>
        </p:txBody>
      </p:sp>
      <p:pic>
        <p:nvPicPr>
          <p:cNvPr id="5" name="그림 4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7F3003CA-7EFC-D601-D928-BE71F6A5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93" y="1379471"/>
            <a:ext cx="2821469" cy="3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GNU Radio Companion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66691-8AC3-3199-0586-455E32D4B412}"/>
              </a:ext>
            </a:extLst>
          </p:cNvPr>
          <p:cNvSpPr txBox="1"/>
          <p:nvPr/>
        </p:nvSpPr>
        <p:spPr>
          <a:xfrm>
            <a:off x="3979415" y="155979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https://github.com/ryanvolz/radioconda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CAB47A-1503-2047-D959-BE775159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355" y="2139519"/>
            <a:ext cx="7015289" cy="39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4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>
            <a:extLst>
              <a:ext uri="{FF2B5EF4-FFF2-40B4-BE49-F238E27FC236}">
                <a16:creationId xmlns:a16="http://schemas.microsoft.com/office/drawing/2014/main" id="{8F74FBB6-F3EE-D6B8-7705-F5477DBFD8DA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전체흐름도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D8B197-2A8E-4892-AD61-A1F61F37E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b="702"/>
          <a:stretch/>
        </p:blipFill>
        <p:spPr>
          <a:xfrm>
            <a:off x="1337733" y="1126068"/>
            <a:ext cx="9707094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A278ABAB-1FAA-9315-7064-09B7A9BD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17" y="3422991"/>
            <a:ext cx="3422312" cy="105780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E69B4C8-E675-0EF6-02FD-B22DE7618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35" y="4952225"/>
            <a:ext cx="1419225" cy="8763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2BE7BE4-9D51-D886-3BE7-D887A38CB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357" y="4941178"/>
            <a:ext cx="1314450" cy="8763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5B74F88-5B29-028D-AC88-9FC8A97BB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460" y="3365309"/>
            <a:ext cx="3503790" cy="10001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6D60D-566C-D600-DE94-6C30379279AE}"/>
              </a:ext>
            </a:extLst>
          </p:cNvPr>
          <p:cNvSpPr txBox="1"/>
          <p:nvPr/>
        </p:nvSpPr>
        <p:spPr>
          <a:xfrm>
            <a:off x="621956" y="1268169"/>
            <a:ext cx="2496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sample_rate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C993-01FD-9D1F-E7C4-DD2CDD5408C8}"/>
              </a:ext>
            </a:extLst>
          </p:cNvPr>
          <p:cNvSpPr txBox="1"/>
          <p:nvPr/>
        </p:nvSpPr>
        <p:spPr>
          <a:xfrm>
            <a:off x="732433" y="5480514"/>
            <a:ext cx="2303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컴퓨터 사양이 좋으면</a:t>
            </a:r>
            <a:endParaRPr lang="en-US" altLang="ko-KR" sz="16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20e6</a:t>
            </a:r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도 가능</a:t>
            </a:r>
            <a:r>
              <a: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algn="ctr"/>
            <a:r>
              <a: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(4~20e6)</a:t>
            </a:r>
            <a:endParaRPr lang="ko-KR" altLang="en-US" sz="16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F609F2-B86F-59F7-F070-D7BF2F4F2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768" y="1906740"/>
            <a:ext cx="2638425" cy="10001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644EB3-2F5E-B243-9C03-0E0BFB3D8E4A}"/>
              </a:ext>
            </a:extLst>
          </p:cNvPr>
          <p:cNvSpPr txBox="1"/>
          <p:nvPr/>
        </p:nvSpPr>
        <p:spPr>
          <a:xfrm>
            <a:off x="3683758" y="1283621"/>
            <a:ext cx="307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변수 생성 및 값 변경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0E727B-6138-A0A4-1177-CD08ADEA49F1}"/>
              </a:ext>
            </a:extLst>
          </p:cNvPr>
          <p:cNvSpPr/>
          <p:nvPr/>
        </p:nvSpPr>
        <p:spPr>
          <a:xfrm>
            <a:off x="4230041" y="3877472"/>
            <a:ext cx="1558138" cy="4393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9E411-0AB8-60DB-35EE-0172B11AB6B7}"/>
              </a:ext>
            </a:extLst>
          </p:cNvPr>
          <p:cNvSpPr txBox="1"/>
          <p:nvPr/>
        </p:nvSpPr>
        <p:spPr>
          <a:xfrm>
            <a:off x="5136168" y="4058146"/>
            <a:ext cx="2168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89.1MHz</a:t>
            </a:r>
            <a:endParaRPr lang="ko-KR" altLang="en-US" sz="1400" dirty="0">
              <a:solidFill>
                <a:srgbClr val="00206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9F510-9437-6D39-235B-C1B5BBD3AA45}"/>
              </a:ext>
            </a:extLst>
          </p:cNvPr>
          <p:cNvSpPr txBox="1"/>
          <p:nvPr/>
        </p:nvSpPr>
        <p:spPr>
          <a:xfrm>
            <a:off x="6041208" y="1640039"/>
            <a:ext cx="354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 추가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406CE7-AE87-F25C-9833-975F27EB354B}"/>
              </a:ext>
            </a:extLst>
          </p:cNvPr>
          <p:cNvSpPr/>
          <p:nvPr/>
        </p:nvSpPr>
        <p:spPr>
          <a:xfrm>
            <a:off x="8256845" y="3865371"/>
            <a:ext cx="1558138" cy="4393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93AF2-CDE5-371F-4912-ADD03F7DCBDF}"/>
              </a:ext>
            </a:extLst>
          </p:cNvPr>
          <p:cNvSpPr txBox="1"/>
          <p:nvPr/>
        </p:nvSpPr>
        <p:spPr>
          <a:xfrm>
            <a:off x="7965543" y="2988900"/>
            <a:ext cx="354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channel width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B2CCA1-2128-ABA6-7247-D09E787025D1}"/>
              </a:ext>
            </a:extLst>
          </p:cNvPr>
          <p:cNvSpPr txBox="1"/>
          <p:nvPr/>
        </p:nvSpPr>
        <p:spPr>
          <a:xfrm>
            <a:off x="4929391" y="2958123"/>
            <a:ext cx="199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center 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EFF297-CA14-1914-20E6-E8EAFFA6EAAB}"/>
              </a:ext>
            </a:extLst>
          </p:cNvPr>
          <p:cNvSpPr txBox="1"/>
          <p:nvPr/>
        </p:nvSpPr>
        <p:spPr>
          <a:xfrm>
            <a:off x="5042300" y="5895585"/>
            <a:ext cx="1583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주파수 중앙값</a:t>
            </a:r>
            <a:endParaRPr lang="en-US" altLang="ko-KR" sz="16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변수로 설정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0BB8A-E713-8982-29DD-33D39E3E081D}"/>
              </a:ext>
            </a:extLst>
          </p:cNvPr>
          <p:cNvSpPr txBox="1"/>
          <p:nvPr/>
        </p:nvSpPr>
        <p:spPr>
          <a:xfrm>
            <a:off x="8944711" y="5899429"/>
            <a:ext cx="1583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채널 대역폭</a:t>
            </a:r>
            <a:endParaRPr lang="en-US" altLang="ko-KR" sz="16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sz="16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변수로 설정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E99221C-3CA7-EBC9-504A-37B7C5FFC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44" y="2689643"/>
            <a:ext cx="3016701" cy="115899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3485378-626E-E749-67DC-7586D52C4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726" y="3962885"/>
            <a:ext cx="1190625" cy="90487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C19ED6-CEA9-6FDD-EB2B-CA5F20224129}"/>
              </a:ext>
            </a:extLst>
          </p:cNvPr>
          <p:cNvSpPr/>
          <p:nvPr/>
        </p:nvSpPr>
        <p:spPr>
          <a:xfrm>
            <a:off x="1274726" y="3269139"/>
            <a:ext cx="1558138" cy="2313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4D0B06-888A-D765-739E-3AAF88B3F34D}"/>
              </a:ext>
            </a:extLst>
          </p:cNvPr>
          <p:cNvSpPr txBox="1"/>
          <p:nvPr/>
        </p:nvSpPr>
        <p:spPr>
          <a:xfrm>
            <a:off x="2264601" y="3269138"/>
            <a:ext cx="2168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(20e6) 20M</a:t>
            </a:r>
            <a:endParaRPr lang="ko-KR" altLang="en-US" sz="1400" dirty="0">
              <a:solidFill>
                <a:srgbClr val="00206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28DA671-C735-403E-84AD-B35EBDEBB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126" y="4423115"/>
            <a:ext cx="2801557" cy="4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CC0769-3FB2-79CE-7F75-65A22987BD28}"/>
              </a:ext>
            </a:extLst>
          </p:cNvPr>
          <p:cNvGrpSpPr/>
          <p:nvPr/>
        </p:nvGrpSpPr>
        <p:grpSpPr>
          <a:xfrm>
            <a:off x="4324085" y="1440518"/>
            <a:ext cx="3541544" cy="1172640"/>
            <a:chOff x="3477511" y="3275111"/>
            <a:chExt cx="3541544" cy="11726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579196-4B7C-DF4B-D058-05FC025B379B}"/>
                </a:ext>
              </a:extLst>
            </p:cNvPr>
            <p:cNvSpPr txBox="1"/>
            <p:nvPr/>
          </p:nvSpPr>
          <p:spPr>
            <a:xfrm>
              <a:off x="3477511" y="3524421"/>
              <a:ext cx="354154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Ch0: RF Gain (dB)</a:t>
              </a:r>
            </a:p>
            <a:p>
              <a:pPr algn="ctr"/>
              <a:r>
                <a:rPr lang="ko-KR" altLang="en-US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노이즈에 대응하기 위한 감도 필터 역할을 함</a:t>
              </a:r>
              <a:r>
                <a:rPr lang="en-US" altLang="ko-KR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 </a:t>
              </a:r>
              <a:r>
                <a:rPr lang="ko-KR" altLang="en-US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수신기의 잡음을 </a:t>
              </a:r>
              <a:r>
                <a:rPr lang="ko-KR" altLang="en-US" dirty="0" err="1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줄여줌</a:t>
              </a:r>
              <a:r>
                <a:rPr lang="en-US" altLang="ko-KR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55B9AB-DF61-D528-3C75-562676C8094E}"/>
                </a:ext>
              </a:extLst>
            </p:cNvPr>
            <p:cNvSpPr txBox="1"/>
            <p:nvPr/>
          </p:nvSpPr>
          <p:spPr>
            <a:xfrm>
              <a:off x="4751538" y="3275111"/>
              <a:ext cx="21438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(Radio</a:t>
              </a:r>
              <a:r>
                <a:rPr lang="ko-KR" altLang="en-US" sz="14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altLang="ko-KR" sz="14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Frequency)</a:t>
              </a:r>
              <a:endParaRPr lang="ko-KR" altLang="en-US" sz="14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CEE36F7-8BDD-2058-BCB8-AADEE8E18C29}"/>
              </a:ext>
            </a:extLst>
          </p:cNvPr>
          <p:cNvGrpSpPr/>
          <p:nvPr/>
        </p:nvGrpSpPr>
        <p:grpSpPr>
          <a:xfrm>
            <a:off x="821173" y="2476247"/>
            <a:ext cx="3505200" cy="3105150"/>
            <a:chOff x="8099722" y="1790899"/>
            <a:chExt cx="3505200" cy="31051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51E5C2-2483-7029-E40D-C0C9138FA13C}"/>
                </a:ext>
              </a:extLst>
            </p:cNvPr>
            <p:cNvGrpSpPr/>
            <p:nvPr/>
          </p:nvGrpSpPr>
          <p:grpSpPr>
            <a:xfrm>
              <a:off x="8099722" y="1790899"/>
              <a:ext cx="3505200" cy="3105150"/>
              <a:chOff x="780572" y="1301634"/>
              <a:chExt cx="3505200" cy="310515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602720D-16B1-93C7-FD50-EF3E40636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572" y="1301634"/>
                <a:ext cx="3505200" cy="3105150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C4239CE-1F8C-CE72-6805-A27330CAA467}"/>
                  </a:ext>
                </a:extLst>
              </p:cNvPr>
              <p:cNvSpPr/>
              <p:nvPr/>
            </p:nvSpPr>
            <p:spPr>
              <a:xfrm>
                <a:off x="804062" y="3769165"/>
                <a:ext cx="1320013" cy="220321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00ACE2-C9CE-61C5-DD49-E1094355E226}"/>
                </a:ext>
              </a:extLst>
            </p:cNvPr>
            <p:cNvSpPr/>
            <p:nvPr/>
          </p:nvSpPr>
          <p:spPr>
            <a:xfrm>
              <a:off x="8099722" y="3088475"/>
              <a:ext cx="1812466" cy="220321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861042-ACFE-E819-3639-28D015C09236}"/>
              </a:ext>
            </a:extLst>
          </p:cNvPr>
          <p:cNvSpPr txBox="1"/>
          <p:nvPr/>
        </p:nvSpPr>
        <p:spPr>
          <a:xfrm>
            <a:off x="137052" y="1097612"/>
            <a:ext cx="6662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Osmocom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Source &amp; GUI Frequency Sink 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 및 값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C1543-9DDB-0126-558E-D5D54409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99" y="1498208"/>
            <a:ext cx="2628900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478A55-E910-F9B1-EA3C-03FEA14E8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247" y="1685306"/>
            <a:ext cx="2609850" cy="6477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0AECCDF-35D8-346C-B78D-75AAFFF4051A}"/>
              </a:ext>
            </a:extLst>
          </p:cNvPr>
          <p:cNvGrpSpPr/>
          <p:nvPr/>
        </p:nvGrpSpPr>
        <p:grpSpPr>
          <a:xfrm>
            <a:off x="4899249" y="2717528"/>
            <a:ext cx="6538761" cy="3187034"/>
            <a:chOff x="-2241229" y="1955065"/>
            <a:chExt cx="6538761" cy="31870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67F1CCF-124A-4D58-83CA-53C6247D9DE8}"/>
                </a:ext>
              </a:extLst>
            </p:cNvPr>
            <p:cNvGrpSpPr/>
            <p:nvPr/>
          </p:nvGrpSpPr>
          <p:grpSpPr>
            <a:xfrm>
              <a:off x="801857" y="1955065"/>
              <a:ext cx="3495675" cy="2857500"/>
              <a:chOff x="847726" y="1955065"/>
              <a:chExt cx="3495675" cy="28575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2BADF74-63C7-78D3-2066-FF2FED931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726" y="1955065"/>
                <a:ext cx="3495675" cy="285750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E138866-F9B6-9533-92E0-970B1637CCE8}"/>
                  </a:ext>
                </a:extLst>
              </p:cNvPr>
              <p:cNvSpPr/>
              <p:nvPr/>
            </p:nvSpPr>
            <p:spPr>
              <a:xfrm>
                <a:off x="988377" y="3766971"/>
                <a:ext cx="738988" cy="197473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28D73A-54CB-323E-CA19-91AB17C8CCD5}"/>
                  </a:ext>
                </a:extLst>
              </p:cNvPr>
              <p:cNvSpPr txBox="1"/>
              <p:nvPr/>
            </p:nvSpPr>
            <p:spPr>
              <a:xfrm>
                <a:off x="2174876" y="3735118"/>
                <a:ext cx="21685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None → Medium</a:t>
                </a:r>
                <a:endParaRPr lang="ko-KR" altLang="en-US" sz="1400" dirty="0">
                  <a:solidFill>
                    <a:srgbClr val="002060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A70EDE1-51E8-CE03-6796-73C831A2803E}"/>
                  </a:ext>
                </a:extLst>
              </p:cNvPr>
              <p:cNvSpPr/>
              <p:nvPr/>
            </p:nvSpPr>
            <p:spPr>
              <a:xfrm>
                <a:off x="847726" y="2762282"/>
                <a:ext cx="1852612" cy="197473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C6F8C-C50A-1A46-4FE1-7876D676C6EA}"/>
                </a:ext>
              </a:extLst>
            </p:cNvPr>
            <p:cNvSpPr txBox="1"/>
            <p:nvPr/>
          </p:nvSpPr>
          <p:spPr>
            <a:xfrm>
              <a:off x="-2241229" y="4495768"/>
              <a:ext cx="354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Center Frequency (Hz)</a:t>
              </a:r>
            </a:p>
            <a:p>
              <a:pPr algn="ctr"/>
              <a:r>
                <a:rPr lang="ko-KR" altLang="en-US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주파수 중앙값 설정</a:t>
              </a:r>
              <a:endPara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B4F356-8FCD-F0F5-1B08-A1AA113BEAB9}"/>
              </a:ext>
            </a:extLst>
          </p:cNvPr>
          <p:cNvSpPr txBox="1"/>
          <p:nvPr/>
        </p:nvSpPr>
        <p:spPr>
          <a:xfrm>
            <a:off x="8082986" y="5696373"/>
            <a:ext cx="3221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QT GUI Frequency Sink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주파수 영역 그래프를 보기위한 비주얼 화면 출력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CA0A644-B0A0-5CA6-0D2A-1D1EBED9CF54}"/>
              </a:ext>
            </a:extLst>
          </p:cNvPr>
          <p:cNvGrpSpPr/>
          <p:nvPr/>
        </p:nvGrpSpPr>
        <p:grpSpPr>
          <a:xfrm>
            <a:off x="601682" y="5621888"/>
            <a:ext cx="3852020" cy="1148349"/>
            <a:chOff x="611072" y="5721236"/>
            <a:chExt cx="3852020" cy="11483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AE7B24-18AE-8922-C1E7-3CDC2BC6D845}"/>
                </a:ext>
              </a:extLst>
            </p:cNvPr>
            <p:cNvSpPr txBox="1"/>
            <p:nvPr/>
          </p:nvSpPr>
          <p:spPr>
            <a:xfrm>
              <a:off x="611072" y="5721236"/>
              <a:ext cx="38520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 err="1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Osmocom</a:t>
              </a:r>
              <a:r>
                <a:rPr lang="en-US" altLang="ko-KR" sz="1600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Source</a:t>
              </a:r>
              <a:endPara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소프트웨어 무선을 위해 다른 하드웨어 장치와 통신할 수 있게 해주는 추상화 계층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094FF9-432E-4A7C-DB92-1246D7A0A64A}"/>
                </a:ext>
              </a:extLst>
            </p:cNvPr>
            <p:cNvSpPr txBox="1"/>
            <p:nvPr/>
          </p:nvSpPr>
          <p:spPr>
            <a:xfrm>
              <a:off x="1366830" y="6531031"/>
              <a:ext cx="24082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→ </a:t>
              </a:r>
              <a:r>
                <a:rPr lang="ko-KR" altLang="en-US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디지털 신호 생성</a:t>
              </a:r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12BB4EF-26EB-F5EF-F883-FC7FE339EE73}"/>
              </a:ext>
            </a:extLst>
          </p:cNvPr>
          <p:cNvCxnSpPr>
            <a:stCxn id="22" idx="1"/>
            <a:endCxn id="14" idx="0"/>
          </p:cNvCxnSpPr>
          <p:nvPr/>
        </p:nvCxnSpPr>
        <p:spPr>
          <a:xfrm rot="10800000" flipV="1">
            <a:off x="6670021" y="3623481"/>
            <a:ext cx="1272314" cy="1634749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194A6A6-1E34-93E2-05CC-5EA673A317A8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 flipV="1">
            <a:off x="2164676" y="2613158"/>
            <a:ext cx="3930181" cy="244078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75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EB06D5-82B5-93DB-C676-5C9C3D0D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93" y="1426357"/>
            <a:ext cx="1216406" cy="11808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919D0E-5BE8-6694-9ECF-E37D91F3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50" y="2605664"/>
            <a:ext cx="3936740" cy="320851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6911778-94CA-BB89-3466-3BF042980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058" y="1777534"/>
            <a:ext cx="821144" cy="9470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883D9F-9B4F-E2ED-2D26-13300DD3D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64" y="2008854"/>
            <a:ext cx="2609850" cy="5619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25FD2F-409D-1E9F-D219-C50BBBB6A392}"/>
              </a:ext>
            </a:extLst>
          </p:cNvPr>
          <p:cNvSpPr txBox="1"/>
          <p:nvPr/>
        </p:nvSpPr>
        <p:spPr>
          <a:xfrm>
            <a:off x="405173" y="1110603"/>
            <a:ext cx="5258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Signal Source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QT GUI Range 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 및 값 변경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0EA61E-34FA-843A-C595-98C2372294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8" r="1425"/>
          <a:stretch/>
        </p:blipFill>
        <p:spPr>
          <a:xfrm>
            <a:off x="444963" y="3009530"/>
            <a:ext cx="3478967" cy="22579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A22826-B146-5365-1D52-1F6AEA68A26F}"/>
              </a:ext>
            </a:extLst>
          </p:cNvPr>
          <p:cNvSpPr/>
          <p:nvPr/>
        </p:nvSpPr>
        <p:spPr>
          <a:xfrm>
            <a:off x="513846" y="4196447"/>
            <a:ext cx="2426877" cy="22553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9C424A-0915-A387-B30D-35788E16A43C}"/>
              </a:ext>
            </a:extLst>
          </p:cNvPr>
          <p:cNvSpPr txBox="1"/>
          <p:nvPr/>
        </p:nvSpPr>
        <p:spPr>
          <a:xfrm>
            <a:off x="513846" y="5480207"/>
            <a:ext cx="3541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Signal Source</a:t>
            </a: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신호 생성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72253D-EDF1-CCCA-1846-E9C367F09FFD}"/>
              </a:ext>
            </a:extLst>
          </p:cNvPr>
          <p:cNvGrpSpPr/>
          <p:nvPr/>
        </p:nvGrpSpPr>
        <p:grpSpPr>
          <a:xfrm>
            <a:off x="4192457" y="1932080"/>
            <a:ext cx="6130766" cy="4685464"/>
            <a:chOff x="6289662" y="1535485"/>
            <a:chExt cx="6130766" cy="468546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691FE0F-5717-D643-F4E8-26A8E6CA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20928" y="1535485"/>
              <a:ext cx="1777182" cy="55601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DD73B4-0974-AA6B-A0AD-F1C85FA027BC}"/>
                </a:ext>
              </a:extLst>
            </p:cNvPr>
            <p:cNvSpPr txBox="1"/>
            <p:nvPr/>
          </p:nvSpPr>
          <p:spPr>
            <a:xfrm>
              <a:off x="8193205" y="5574618"/>
              <a:ext cx="42272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QT GUI Range</a:t>
              </a:r>
            </a:p>
            <a:p>
              <a:pPr algn="ctr"/>
              <a:r>
                <a:rPr lang="ko-KR" altLang="en-US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지정된 범위 내에 값을 변경할 수 있는 위젯</a:t>
              </a:r>
              <a:endPara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BC2B6E1-8193-B28F-8106-E39CFC701BD0}"/>
                </a:ext>
              </a:extLst>
            </p:cNvPr>
            <p:cNvSpPr/>
            <p:nvPr/>
          </p:nvSpPr>
          <p:spPr>
            <a:xfrm>
              <a:off x="6289662" y="2752221"/>
              <a:ext cx="2426877" cy="225535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8B4CD63-9E50-E3A3-FA42-B1DBA6D8E68D}"/>
                </a:ext>
              </a:extLst>
            </p:cNvPr>
            <p:cNvSpPr/>
            <p:nvPr/>
          </p:nvSpPr>
          <p:spPr>
            <a:xfrm>
              <a:off x="6296073" y="3579702"/>
              <a:ext cx="2426877" cy="978011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922CB1-D7D9-FE8D-9DF3-1FCFD1B1A402}"/>
              </a:ext>
            </a:extLst>
          </p:cNvPr>
          <p:cNvGrpSpPr/>
          <p:nvPr/>
        </p:nvGrpSpPr>
        <p:grpSpPr>
          <a:xfrm>
            <a:off x="8377476" y="2750192"/>
            <a:ext cx="3402604" cy="2869373"/>
            <a:chOff x="8498920" y="2035716"/>
            <a:chExt cx="3402604" cy="286937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BE6353-DAE5-7B33-01DE-8B9F6A839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568" b="2051"/>
            <a:stretch/>
          </p:blipFill>
          <p:spPr>
            <a:xfrm>
              <a:off x="8498921" y="2035716"/>
              <a:ext cx="3402603" cy="2869373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2D104FF-999C-7418-C67F-10FBE5193B52}"/>
                </a:ext>
              </a:extLst>
            </p:cNvPr>
            <p:cNvSpPr/>
            <p:nvPr/>
          </p:nvSpPr>
          <p:spPr>
            <a:xfrm>
              <a:off x="8498921" y="2552260"/>
              <a:ext cx="2426877" cy="225535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F02E37-6BC3-EAF9-BD8A-24C37CA03108}"/>
                </a:ext>
              </a:extLst>
            </p:cNvPr>
            <p:cNvSpPr/>
            <p:nvPr/>
          </p:nvSpPr>
          <p:spPr>
            <a:xfrm>
              <a:off x="8498920" y="3267761"/>
              <a:ext cx="2426877" cy="947052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DFB28B-E2A5-04BD-6653-A28835CFD5CB}"/>
              </a:ext>
            </a:extLst>
          </p:cNvPr>
          <p:cNvSpPr txBox="1"/>
          <p:nvPr/>
        </p:nvSpPr>
        <p:spPr>
          <a:xfrm>
            <a:off x="6273778" y="1465090"/>
            <a:ext cx="354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 추가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4DADA5-7177-4653-B452-307CB4E003F7}"/>
              </a:ext>
            </a:extLst>
          </p:cNvPr>
          <p:cNvSpPr txBox="1"/>
          <p:nvPr/>
        </p:nvSpPr>
        <p:spPr>
          <a:xfrm>
            <a:off x="4156450" y="2244764"/>
            <a:ext cx="138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주파수 변경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EEDA93-3F10-7018-F458-39F807F64741}"/>
              </a:ext>
            </a:extLst>
          </p:cNvPr>
          <p:cNvSpPr txBox="1"/>
          <p:nvPr/>
        </p:nvSpPr>
        <p:spPr>
          <a:xfrm>
            <a:off x="10455611" y="2365706"/>
            <a:ext cx="138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오디오 변경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6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32D64-753A-999F-9055-C072337C27D8}"/>
              </a:ext>
            </a:extLst>
          </p:cNvPr>
          <p:cNvSpPr txBox="1"/>
          <p:nvPr/>
        </p:nvSpPr>
        <p:spPr>
          <a:xfrm>
            <a:off x="7117482" y="1297862"/>
            <a:ext cx="216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Multiply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연결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F84CC4-9836-ADD7-3E19-81CA8792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708" y="1839347"/>
            <a:ext cx="1531890" cy="1228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9DAA7A-8409-3831-D6F3-EC3E50B6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846" y="1689012"/>
            <a:ext cx="2417440" cy="10790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3E48C1-1695-AA04-7C23-F773E4D95BA7}"/>
              </a:ext>
            </a:extLst>
          </p:cNvPr>
          <p:cNvSpPr txBox="1"/>
          <p:nvPr/>
        </p:nvSpPr>
        <p:spPr>
          <a:xfrm>
            <a:off x="1410351" y="1253498"/>
            <a:ext cx="33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Low Pass Filter 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생성 및 값 변경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4D2A58-EF36-DC15-19B3-5775B047D961}"/>
              </a:ext>
            </a:extLst>
          </p:cNvPr>
          <p:cNvGrpSpPr/>
          <p:nvPr/>
        </p:nvGrpSpPr>
        <p:grpSpPr>
          <a:xfrm>
            <a:off x="1496029" y="2993183"/>
            <a:ext cx="3261264" cy="2669382"/>
            <a:chOff x="1613349" y="3406381"/>
            <a:chExt cx="3261264" cy="26693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522CA5-74A0-B567-3A43-AC4AFBD1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3350" y="3406381"/>
              <a:ext cx="3261263" cy="266938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B83150C-6A06-8210-ABF0-536DC271B422}"/>
                </a:ext>
              </a:extLst>
            </p:cNvPr>
            <p:cNvSpPr/>
            <p:nvPr/>
          </p:nvSpPr>
          <p:spPr>
            <a:xfrm>
              <a:off x="1613350" y="4088032"/>
              <a:ext cx="2426877" cy="225535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9C07EF-D582-2B0F-3BD4-9C81D742093E}"/>
                </a:ext>
              </a:extLst>
            </p:cNvPr>
            <p:cNvSpPr/>
            <p:nvPr/>
          </p:nvSpPr>
          <p:spPr>
            <a:xfrm>
              <a:off x="1613349" y="4741072"/>
              <a:ext cx="2426877" cy="445291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3372B8-1F87-8A25-FEC2-8EEC239FDD18}"/>
              </a:ext>
            </a:extLst>
          </p:cNvPr>
          <p:cNvSpPr txBox="1"/>
          <p:nvPr/>
        </p:nvSpPr>
        <p:spPr>
          <a:xfrm>
            <a:off x="1286532" y="5788015"/>
            <a:ext cx="3820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Low Pass Filter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특정 영역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원하는 </a:t>
            </a:r>
            <a:r>
              <a:rPr lang="en-US" altLang="ko-KR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FM </a:t>
            </a:r>
            <a:r>
              <a:rPr lang="ko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라디오 주파수 대역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만 추출하기 위한 필터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9E2E1-0033-A7A5-05C1-48993B3F8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516" y="3429000"/>
            <a:ext cx="6319839" cy="31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70F596-A4A8-F267-99EF-C28CABD4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33" y="3773517"/>
            <a:ext cx="3425697" cy="9975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55372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Lesson1 - FM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라디오 청취하기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rPr>
              <a:t>세부설명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32D64-753A-999F-9055-C072337C27D8}"/>
              </a:ext>
            </a:extLst>
          </p:cNvPr>
          <p:cNvSpPr txBox="1"/>
          <p:nvPr/>
        </p:nvSpPr>
        <p:spPr>
          <a:xfrm>
            <a:off x="1338538" y="1764783"/>
            <a:ext cx="2187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Rational </a:t>
            </a:r>
            <a:r>
              <a:rPr lang="en-US" altLang="ko-KR" b="1" dirty="0" err="1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Resampler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372B8-1F87-8A25-FEC2-8EEC239FDD18}"/>
              </a:ext>
            </a:extLst>
          </p:cNvPr>
          <p:cNvSpPr txBox="1"/>
          <p:nvPr/>
        </p:nvSpPr>
        <p:spPr>
          <a:xfrm>
            <a:off x="1132684" y="2134115"/>
            <a:ext cx="281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전송속도를 변환해줌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88E64C-4F4E-602D-AFFB-19CCD53B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35" y="2619787"/>
            <a:ext cx="1833510" cy="5059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126E2A-0643-600B-2068-8A16DD8F20F2}"/>
              </a:ext>
            </a:extLst>
          </p:cNvPr>
          <p:cNvGrpSpPr/>
          <p:nvPr/>
        </p:nvGrpSpPr>
        <p:grpSpPr>
          <a:xfrm>
            <a:off x="834996" y="3390842"/>
            <a:ext cx="3235649" cy="1512314"/>
            <a:chOff x="551218" y="3101697"/>
            <a:chExt cx="3235649" cy="151231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0446A92-055B-701A-A7C6-C99B9E69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218" y="3101697"/>
              <a:ext cx="3235649" cy="151231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A1D16CB-DFD5-0A78-9398-39E4A69D7CD2}"/>
                </a:ext>
              </a:extLst>
            </p:cNvPr>
            <p:cNvSpPr/>
            <p:nvPr/>
          </p:nvSpPr>
          <p:spPr>
            <a:xfrm>
              <a:off x="551218" y="3798503"/>
              <a:ext cx="3235649" cy="369332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5835CB-CF9F-80D6-DC01-E1345AE5C55D}"/>
              </a:ext>
            </a:extLst>
          </p:cNvPr>
          <p:cNvSpPr txBox="1"/>
          <p:nvPr/>
        </p:nvSpPr>
        <p:spPr>
          <a:xfrm>
            <a:off x="4717252" y="1783657"/>
            <a:ext cx="2187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WBFM Receive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13856-7C97-EDBA-0696-F34685A6F415}"/>
              </a:ext>
            </a:extLst>
          </p:cNvPr>
          <p:cNvSpPr txBox="1"/>
          <p:nvPr/>
        </p:nvSpPr>
        <p:spPr>
          <a:xfrm>
            <a:off x="4283262" y="2147066"/>
            <a:ext cx="318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방송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FM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신호를 </a:t>
            </a:r>
            <a:r>
              <a:rPr lang="ko-KR" altLang="en-US" dirty="0" err="1">
                <a:latin typeface="서울남산체 L" panose="02020503020101020101" pitchFamily="18" charset="-127"/>
                <a:ea typeface="서울남산체 L" panose="02020503020101020101" pitchFamily="18" charset="-127"/>
              </a:rPr>
              <a:t>복조함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A4F5E-93AF-7E40-B55A-FA7B2C4E6505}"/>
              </a:ext>
            </a:extLst>
          </p:cNvPr>
          <p:cNvSpPr txBox="1"/>
          <p:nvPr/>
        </p:nvSpPr>
        <p:spPr>
          <a:xfrm>
            <a:off x="4859261" y="1557727"/>
            <a:ext cx="3109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(Wide Band Frequency Modulation)</a:t>
            </a:r>
            <a:endParaRPr lang="ko-KR" altLang="en-US" sz="1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364977A-45AD-C31D-BC7C-4023F071C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42" y="2803546"/>
            <a:ext cx="2031388" cy="51520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577353-62C4-0F17-74B8-456D9BC39D03}"/>
              </a:ext>
            </a:extLst>
          </p:cNvPr>
          <p:cNvSpPr/>
          <p:nvPr/>
        </p:nvSpPr>
        <p:spPr>
          <a:xfrm>
            <a:off x="4336633" y="4246914"/>
            <a:ext cx="2960015" cy="39929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42140-DC1C-D864-BB4D-2138757ED0DB}"/>
              </a:ext>
            </a:extLst>
          </p:cNvPr>
          <p:cNvSpPr txBox="1"/>
          <p:nvPr/>
        </p:nvSpPr>
        <p:spPr>
          <a:xfrm>
            <a:off x="4246462" y="5052581"/>
            <a:ext cx="3541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Quadrature Rate</a:t>
            </a: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출력 스트림의 샘플 속도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정수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566C7C0-A2D0-81E8-8B64-A641056C5B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0" t="21097"/>
          <a:stretch/>
        </p:blipFill>
        <p:spPr>
          <a:xfrm>
            <a:off x="8503658" y="3039257"/>
            <a:ext cx="2100550" cy="5152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A137FF-0627-C3FC-97B9-752B3F0F0C13}"/>
              </a:ext>
            </a:extLst>
          </p:cNvPr>
          <p:cNvSpPr txBox="1"/>
          <p:nvPr/>
        </p:nvSpPr>
        <p:spPr>
          <a:xfrm>
            <a:off x="7609333" y="2180281"/>
            <a:ext cx="3844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FM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라디오 음성데이터의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소리 증폭을 위해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volume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상수 지정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A6B3BE-1FB3-DC29-186A-FCD185C6AE7F}"/>
              </a:ext>
            </a:extLst>
          </p:cNvPr>
          <p:cNvSpPr txBox="1"/>
          <p:nvPr/>
        </p:nvSpPr>
        <p:spPr>
          <a:xfrm>
            <a:off x="8437820" y="1764783"/>
            <a:ext cx="2187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Multiply Const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B8A3632-25F4-89B2-4F3F-FD2DDD8F5A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06" r="1067"/>
          <a:stretch/>
        </p:blipFill>
        <p:spPr>
          <a:xfrm>
            <a:off x="8016771" y="3810535"/>
            <a:ext cx="3340233" cy="127304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25A2BB-93E1-82D4-294E-EAFEC720132F}"/>
              </a:ext>
            </a:extLst>
          </p:cNvPr>
          <p:cNvSpPr/>
          <p:nvPr/>
        </p:nvSpPr>
        <p:spPr>
          <a:xfrm>
            <a:off x="8016771" y="4262392"/>
            <a:ext cx="3340233" cy="46379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7849DC-5BBA-E6D0-5159-3896FBCDB47D}"/>
              </a:ext>
            </a:extLst>
          </p:cNvPr>
          <p:cNvSpPr txBox="1"/>
          <p:nvPr/>
        </p:nvSpPr>
        <p:spPr>
          <a:xfrm>
            <a:off x="704918" y="5074343"/>
            <a:ext cx="3541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Decimation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은 수신 속도를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Interpolation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는 출력 속도를 입력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692304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12343</TotalTime>
  <Words>719</Words>
  <Application>Microsoft Office PowerPoint</Application>
  <PresentationFormat>와이드스크린</PresentationFormat>
  <Paragraphs>140</Paragraphs>
  <Slides>21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서울남산체 EB</vt:lpstr>
      <vt:lpstr>Arial</vt:lpstr>
      <vt:lpstr>서울남산체 M</vt:lpstr>
      <vt:lpstr>서울남산체 B</vt:lpstr>
      <vt:lpstr>서울남산체 L</vt:lpstr>
      <vt:lpstr>맑은 고딕</vt:lpstr>
      <vt:lpstr>제목 테마</vt:lpstr>
      <vt:lpstr>Hack-RF ONE Lesson 1,2</vt:lpstr>
      <vt:lpstr>1. HackRF One 소개</vt:lpstr>
      <vt:lpstr>2. GNU Radio Companion 설치</vt:lpstr>
      <vt:lpstr>PowerPoint 프레젠테이션</vt:lpstr>
      <vt:lpstr>3. Lesson1 - FM 라디오 청취하기 세부설명</vt:lpstr>
      <vt:lpstr>3. Lesson1 - FM 라디오 청취하기 세부설명</vt:lpstr>
      <vt:lpstr>3. Lesson1 - FM 라디오 청취하기 세부설명</vt:lpstr>
      <vt:lpstr>3. Lesson1 - FM 라디오 청취하기 세부설명</vt:lpstr>
      <vt:lpstr>3. Lesson1 - FM 라디오 청취하기 세부설명</vt:lpstr>
      <vt:lpstr>3. Lesson1 - FM 라디오 청취하기 세부설명</vt:lpstr>
      <vt:lpstr>3. Lesson1 - FM 라디오 청취하기</vt:lpstr>
      <vt:lpstr>3. Lesson1 - FM 라디오 청취하기</vt:lpstr>
      <vt:lpstr>3. Lesson1 - FM 라디오 청취하기</vt:lpstr>
      <vt:lpstr>4. Lesson2 - 동시에 2개의 라디오 청취하기</vt:lpstr>
      <vt:lpstr>4. Lesson2 - 동시에 2개의 라디오 청취하기</vt:lpstr>
      <vt:lpstr>4. Lesson2 - 동시에 2개의 라디오 청취하기</vt:lpstr>
      <vt:lpstr>4. Lesson2 - 동시에 2개의 라디오 청취하기</vt:lpstr>
      <vt:lpstr>4. Lesson2 - 동시에 2개의 라디오 청취하기</vt:lpstr>
      <vt:lpstr>4. Lesson2 - 동시에 2개의 라디오 청취하기</vt:lpstr>
      <vt:lpstr>4. Lesson2 - 동시에 2개의 라디오 청취하기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251</cp:revision>
  <dcterms:created xsi:type="dcterms:W3CDTF">2019-03-05T04:29:07Z</dcterms:created>
  <dcterms:modified xsi:type="dcterms:W3CDTF">2023-04-02T17:56:23Z</dcterms:modified>
</cp:coreProperties>
</file>